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1f950207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1f95020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1f950207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1f950207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1e1e5e0b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1e1e5e0b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1ec535bdd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1ec535bd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1ec535bd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f1ec535bd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1e1e5e0b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1e1e5e0b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1f0f03e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1f0f03e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1f0f03e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1f0f03e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1e1e5e0b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1e1e5e0b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1f95020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1f95020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6.jpg"/><Relationship Id="rId7" Type="http://schemas.openxmlformats.org/officeDocument/2006/relationships/image" Target="../media/image8.png"/><Relationship Id="rId8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Electricity at Play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IEEE at UCF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5643">
            <a:off x="-46425" y="555274"/>
            <a:ext cx="3068978" cy="1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616552">
            <a:off x="6241436" y="944833"/>
            <a:ext cx="2623527" cy="1475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idx="1" type="body"/>
          </p:nvPr>
        </p:nvSpPr>
        <p:spPr>
          <a:xfrm>
            <a:off x="819138" y="1193325"/>
            <a:ext cx="75057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SIKE, Just Kidding. </a:t>
            </a:r>
            <a:r>
              <a:rPr lang="en" sz="4300"/>
              <a:t>It's</a:t>
            </a:r>
            <a:r>
              <a:rPr lang="en" sz="4300"/>
              <a:t> not magic:</a:t>
            </a:r>
            <a:endParaRPr sz="4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9500" u="sng">
                <a:solidFill>
                  <a:schemeClr val="lt1"/>
                </a:solidFill>
              </a:rPr>
              <a:t>It’s Science</a:t>
            </a:r>
            <a:endParaRPr b="1" sz="95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758500" y="721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Wingardium Leviosa - Explanation</a:t>
            </a:r>
            <a:endParaRPr/>
          </a:p>
        </p:txBody>
      </p:sp>
      <p:sp>
        <p:nvSpPr>
          <p:cNvPr id="223" name="Google Shape;223;p23"/>
          <p:cNvSpPr txBox="1"/>
          <p:nvPr>
            <p:ph idx="1" type="body"/>
          </p:nvPr>
        </p:nvSpPr>
        <p:spPr>
          <a:xfrm>
            <a:off x="861600" y="1675700"/>
            <a:ext cx="7505700" cy="27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50" y="1562025"/>
            <a:ext cx="3023300" cy="30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525" y="1439800"/>
            <a:ext cx="3625756" cy="32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4137" y="1138575"/>
            <a:ext cx="4465675" cy="44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Can Go? - Setup</a:t>
            </a:r>
            <a:endParaRPr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819150" y="1990725"/>
            <a:ext cx="2459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PVC Pipe</a:t>
            </a:r>
            <a:endParaRPr sz="1800"/>
          </a:p>
        </p:txBody>
      </p:sp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3278100" y="1990725"/>
            <a:ext cx="2459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Aluminum Can</a:t>
            </a:r>
            <a:endParaRPr sz="1800"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5737200" y="1990725"/>
            <a:ext cx="2459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Cloth</a:t>
            </a:r>
            <a:endParaRPr sz="1800"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79" y="2813200"/>
            <a:ext cx="771900" cy="13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4750" y="2453425"/>
            <a:ext cx="2104000" cy="21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Can Go? - Procedure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819150" y="1800200"/>
            <a:ext cx="47010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Lay the can onto its curved side on a table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Wrap the cloth around the pipe’s shaft and rub the pipe back and forth with the cloth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Hold the pipe with its curved side facing the can’s curved side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Move the pipe towards and away from the can and watch what happens!</a:t>
            </a:r>
            <a:endParaRPr sz="18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600" y="1800200"/>
            <a:ext cx="3025202" cy="233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Can Go? - Explanation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819150" y="1990725"/>
            <a:ext cx="4847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you rub the pipe with the cloth, the electrons from the cloth are transferred to the pipe, making the pipe negatively charged.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Metals like aluminum have lots of electrons, so when the pipe gets close to the can, the electrons on the pipe and can repel each other.</a:t>
            </a:r>
            <a:endParaRPr sz="18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600" y="1800200"/>
            <a:ext cx="3025202" cy="233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/>
          <p:nvPr/>
        </p:nvSpPr>
        <p:spPr>
          <a:xfrm>
            <a:off x="6743025" y="3165363"/>
            <a:ext cx="297900" cy="2979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743025" y="3551863"/>
            <a:ext cx="297900" cy="2979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7464625" y="3372163"/>
            <a:ext cx="297900" cy="2979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7427700" y="2978538"/>
            <a:ext cx="297900" cy="2979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16"/>
          <p:cNvCxnSpPr/>
          <p:nvPr/>
        </p:nvCxnSpPr>
        <p:spPr>
          <a:xfrm flipH="1" rot="10800000">
            <a:off x="7040925" y="3155625"/>
            <a:ext cx="362100" cy="11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62" name="Google Shape;162;p16"/>
          <p:cNvCxnSpPr/>
          <p:nvPr/>
        </p:nvCxnSpPr>
        <p:spPr>
          <a:xfrm flipH="1" rot="10800000">
            <a:off x="7040925" y="3551875"/>
            <a:ext cx="362100" cy="11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63" name="Google Shape;163;p16"/>
          <p:cNvSpPr/>
          <p:nvPr/>
        </p:nvSpPr>
        <p:spPr>
          <a:xfrm>
            <a:off x="6416488" y="3413013"/>
            <a:ext cx="297900" cy="2979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7811400" y="3065763"/>
            <a:ext cx="297900" cy="2979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292375" y="332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Balls - Setup</a:t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51125"/>
            <a:ext cx="2044774" cy="15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926" y="1415663"/>
            <a:ext cx="2105751" cy="14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601" y="1286600"/>
            <a:ext cx="2299244" cy="15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151" y="3416675"/>
            <a:ext cx="1870244" cy="140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6572" y="3287588"/>
            <a:ext cx="1759960" cy="15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>
            <p:ph idx="1" type="body"/>
          </p:nvPr>
        </p:nvSpPr>
        <p:spPr>
          <a:xfrm>
            <a:off x="1274825" y="893925"/>
            <a:ext cx="2459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Foam Balls</a:t>
            </a:r>
            <a:endParaRPr sz="1800"/>
          </a:p>
        </p:txBody>
      </p:sp>
      <p:sp>
        <p:nvSpPr>
          <p:cNvPr id="176" name="Google Shape;176;p17"/>
          <p:cNvSpPr txBox="1"/>
          <p:nvPr>
            <p:ph idx="1" type="body"/>
          </p:nvPr>
        </p:nvSpPr>
        <p:spPr>
          <a:xfrm>
            <a:off x="4414550" y="893913"/>
            <a:ext cx="2459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Foil</a:t>
            </a:r>
            <a:endParaRPr sz="1800"/>
          </a:p>
        </p:txBody>
      </p:sp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7053875" y="893913"/>
            <a:ext cx="2459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Blocks</a:t>
            </a:r>
            <a:endParaRPr sz="1800"/>
          </a:p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1286488" y="2983463"/>
            <a:ext cx="2459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Cloth</a:t>
            </a:r>
            <a:endParaRPr sz="1800"/>
          </a:p>
        </p:txBody>
      </p:sp>
      <p:sp>
        <p:nvSpPr>
          <p:cNvPr id="179" name="Google Shape;179;p17"/>
          <p:cNvSpPr txBox="1"/>
          <p:nvPr>
            <p:ph idx="1" type="body"/>
          </p:nvPr>
        </p:nvSpPr>
        <p:spPr>
          <a:xfrm>
            <a:off x="4023188" y="2820163"/>
            <a:ext cx="2459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Invisible Sheet</a:t>
            </a:r>
            <a:endParaRPr sz="1800"/>
          </a:p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6873638" y="2820163"/>
            <a:ext cx="2459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Cardboard</a:t>
            </a:r>
            <a:endParaRPr sz="1800"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3650" y="3220712"/>
            <a:ext cx="1333874" cy="16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Balls - Procedure</a:t>
            </a:r>
            <a:endParaRPr/>
          </a:p>
        </p:txBody>
      </p:sp>
      <p:sp>
        <p:nvSpPr>
          <p:cNvPr id="187" name="Google Shape;187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Get one foam ball and wrap around foil.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Repeat step 1 until you have 6 foil balls.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your cardboard box and place large foil sheet on base.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Put 4 blocks in each corner.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Put invisible sheet on four blocks.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Rub invisible sheet with cloth.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Place foil balls on invisible sheet surface.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Point finger at balls and watch the magic balls fly!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709275" y="854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Balls - Explanation</a:t>
            </a:r>
            <a:endParaRPr/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709275" y="16841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you rub the surface with a cloth it creates a static charge. This static charge has negative electrons.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When neutral charged foil balls touch the surface they start moving around from negative electrons and won’t stop till they become neutral again.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By bringing your finger close to the ball it will once again unbalance the charges on the foil ball causing them to move around crazy!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699" l="7329" r="-7330" t="-700"/>
          <a:stretch/>
        </p:blipFill>
        <p:spPr>
          <a:xfrm>
            <a:off x="-473137" y="959263"/>
            <a:ext cx="4465675" cy="44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Wingardium Leviosa - Setup</a:t>
            </a:r>
            <a:endParaRPr/>
          </a:p>
        </p:txBody>
      </p:sp>
      <p:sp>
        <p:nvSpPr>
          <p:cNvPr id="200" name="Google Shape;200;p20"/>
          <p:cNvSpPr txBox="1"/>
          <p:nvPr>
            <p:ph idx="1" type="body"/>
          </p:nvPr>
        </p:nvSpPr>
        <p:spPr>
          <a:xfrm>
            <a:off x="661200" y="2155200"/>
            <a:ext cx="1763400" cy="15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PVC Pipe</a:t>
            </a:r>
            <a:endParaRPr sz="1800"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300" y="2127174"/>
            <a:ext cx="2129575" cy="19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863" y="2399525"/>
            <a:ext cx="1876324" cy="187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5004900" y="2127175"/>
            <a:ext cx="12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Glass Jar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9750" y="759075"/>
            <a:ext cx="2037275" cy="19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7449" y="2863172"/>
            <a:ext cx="2129573" cy="201423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6789413" y="2803850"/>
            <a:ext cx="1577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Steel Wire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Wingardium Leviosa - Procedure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 txBox="1"/>
          <p:nvPr>
            <p:ph idx="1" type="body"/>
          </p:nvPr>
        </p:nvSpPr>
        <p:spPr>
          <a:xfrm>
            <a:off x="819150" y="1554375"/>
            <a:ext cx="7505700" cy="28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7696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687"/>
              <a:t>Assemble the Wingardium</a:t>
            </a:r>
            <a:endParaRPr sz="1687"/>
          </a:p>
          <a:p>
            <a:pPr indent="-30703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335"/>
              <a:t>Make a hook out of the steel wire</a:t>
            </a:r>
            <a:endParaRPr sz="1335"/>
          </a:p>
          <a:p>
            <a:pPr indent="-30703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335"/>
              <a:t>Mount aluminum foil on the hook </a:t>
            </a:r>
            <a:endParaRPr sz="1335"/>
          </a:p>
          <a:p>
            <a:pPr indent="-30703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335"/>
              <a:t>Close lid of the jar with the wire and aluminum inside</a:t>
            </a:r>
            <a:endParaRPr sz="1335"/>
          </a:p>
          <a:p>
            <a:pPr indent="-30703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335"/>
              <a:t>Use string to have wire come out of the lid</a:t>
            </a:r>
            <a:endParaRPr sz="1335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7696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687"/>
              <a:t>Wrap the cloth around the pipe’s shaft and rub the pipe back and forth with the cloth</a:t>
            </a:r>
            <a:endParaRPr sz="16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850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00"/>
              <a:t>Place the pipe near the exposed steel wire and watch the spell do its </a:t>
            </a:r>
            <a:r>
              <a:rPr b="1" lang="en" sz="1700"/>
              <a:t>magic!</a:t>
            </a:r>
            <a:endParaRPr b="1"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